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40" r:id="rId2"/>
    <p:sldId id="341" r:id="rId3"/>
    <p:sldId id="321" r:id="rId4"/>
    <p:sldId id="324" r:id="rId5"/>
    <p:sldId id="266" r:id="rId6"/>
    <p:sldId id="267" r:id="rId7"/>
    <p:sldId id="268" r:id="rId8"/>
    <p:sldId id="397" r:id="rId9"/>
    <p:sldId id="398" r:id="rId10"/>
    <p:sldId id="396" r:id="rId11"/>
    <p:sldId id="378" r:id="rId12"/>
    <p:sldId id="365" r:id="rId13"/>
    <p:sldId id="366" r:id="rId14"/>
    <p:sldId id="355" r:id="rId15"/>
    <p:sldId id="356" r:id="rId16"/>
    <p:sldId id="358" r:id="rId17"/>
    <p:sldId id="359" r:id="rId18"/>
    <p:sldId id="360" r:id="rId19"/>
    <p:sldId id="369" r:id="rId20"/>
    <p:sldId id="364" r:id="rId21"/>
    <p:sldId id="363" r:id="rId22"/>
    <p:sldId id="372" r:id="rId23"/>
    <p:sldId id="376" r:id="rId24"/>
    <p:sldId id="277" r:id="rId25"/>
    <p:sldId id="278" r:id="rId26"/>
    <p:sldId id="279" r:id="rId27"/>
    <p:sldId id="381" r:id="rId28"/>
    <p:sldId id="280" r:id="rId29"/>
    <p:sldId id="281" r:id="rId30"/>
    <p:sldId id="282" r:id="rId31"/>
    <p:sldId id="301" r:id="rId32"/>
    <p:sldId id="302" r:id="rId33"/>
    <p:sldId id="380" r:id="rId34"/>
    <p:sldId id="306" r:id="rId35"/>
    <p:sldId id="379" r:id="rId36"/>
    <p:sldId id="384" r:id="rId37"/>
    <p:sldId id="400" r:id="rId38"/>
    <p:sldId id="399" r:id="rId39"/>
    <p:sldId id="390" r:id="rId40"/>
    <p:sldId id="393" r:id="rId41"/>
    <p:sldId id="391" r:id="rId42"/>
    <p:sldId id="392" r:id="rId43"/>
    <p:sldId id="377" r:id="rId44"/>
    <p:sldId id="383" r:id="rId45"/>
    <p:sldId id="329" r:id="rId46"/>
    <p:sldId id="330" r:id="rId47"/>
    <p:sldId id="331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4"/>
            <p14:sldId id="266"/>
            <p14:sldId id="267"/>
            <p14:sldId id="268"/>
            <p14:sldId id="397"/>
            <p14:sldId id="398"/>
            <p14:sldId id="396"/>
            <p14:sldId id="378"/>
            <p14:sldId id="365"/>
            <p14:sldId id="366"/>
            <p14:sldId id="355"/>
            <p14:sldId id="356"/>
            <p14:sldId id="358"/>
            <p14:sldId id="359"/>
            <p14:sldId id="360"/>
            <p14:sldId id="369"/>
            <p14:sldId id="364"/>
            <p14:sldId id="363"/>
            <p14:sldId id="372"/>
            <p14:sldId id="376"/>
            <p14:sldId id="277"/>
            <p14:sldId id="278"/>
            <p14:sldId id="279"/>
            <p14:sldId id="381"/>
            <p14:sldId id="280"/>
            <p14:sldId id="281"/>
            <p14:sldId id="282"/>
            <p14:sldId id="301"/>
            <p14:sldId id="302"/>
            <p14:sldId id="380"/>
            <p14:sldId id="306"/>
            <p14:sldId id="379"/>
            <p14:sldId id="384"/>
            <p14:sldId id="400"/>
            <p14:sldId id="399"/>
            <p14:sldId id="390"/>
            <p14:sldId id="393"/>
            <p14:sldId id="391"/>
            <p14:sldId id="392"/>
            <p14:sldId id="377"/>
            <p14:sldId id="383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B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630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6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5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5.png"/><Relationship Id="rId7" Type="http://schemas.openxmlformats.org/officeDocument/2006/relationships/image" Target="../media/image61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5.JPG"/><Relationship Id="rId5" Type="http://schemas.openxmlformats.org/officeDocument/2006/relationships/image" Target="../media/image21.png"/><Relationship Id="rId10" Type="http://schemas.openxmlformats.org/officeDocument/2006/relationships/image" Target="../media/image64.JPG"/><Relationship Id="rId4" Type="http://schemas.openxmlformats.org/officeDocument/2006/relationships/image" Target="../media/image2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0" Type="http://schemas.openxmlformats.org/officeDocument/2006/relationships/image" Target="../media/image69.png"/><Relationship Id="rId4" Type="http://schemas.openxmlformats.org/officeDocument/2006/relationships/image" Target="../media/image28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2.png"/><Relationship Id="rId5" Type="http://schemas.openxmlformats.org/officeDocument/2006/relationships/image" Target="../media/image29.png"/><Relationship Id="rId10" Type="http://schemas.openxmlformats.org/officeDocument/2006/relationships/image" Target="../media/image71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9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Wafer-811k</a:t>
            </a:r>
          </a:p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Dataset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불량 관련 데이터 셋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맵 이미지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다이 크기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불량 타입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및 웨이퍼 인덱스 등의 정보로 구성됨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000" y="2191849"/>
            <a:ext cx="10523882" cy="71550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15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249400" y="2934932"/>
            <a:ext cx="30482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5000" y="5321640"/>
            <a:ext cx="7315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UCI SECOM 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3543300"/>
            <a:ext cx="7477730" cy="707298"/>
          </a:xfrm>
        </p:spPr>
        <p:txBody>
          <a:bodyPr>
            <a:normAutofit fontScale="90000"/>
          </a:bodyPr>
          <a:lstStyle/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Correlation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을 통해 센서와 불량 여부 간 상관성 분석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68" y="2540990"/>
            <a:ext cx="6784092" cy="6630924"/>
          </a:xfrm>
          <a:prstGeom prst="rect">
            <a:avLst/>
          </a:prstGeom>
        </p:spPr>
      </p:pic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6" name="제목 6"/>
          <p:cNvSpPr txBox="1">
            <a:spLocks/>
          </p:cNvSpPr>
          <p:nvPr/>
        </p:nvSpPr>
        <p:spPr>
          <a:xfrm>
            <a:off x="11734800" y="9140299"/>
            <a:ext cx="3581400" cy="61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err="1" smtClean="0">
                <a:latin typeface="Noto Sans"/>
                <a:ea typeface="Noto Sans CJK KR Bold (TTF)" panose="020B0800000000000000" pitchFamily="50" charset="-127"/>
              </a:rPr>
              <a:t>Seaborn</a:t>
            </a:r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 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히트 맵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시각화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75989" y="4914900"/>
            <a:ext cx="7477730" cy="707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sz="2500" b="1" dirty="0" smtClean="0">
              <a:latin typeface="Noto Sans"/>
              <a:ea typeface="Noto Sans CJK KR Bold (TTF)" panose="020B0800000000000000" pitchFamily="50" charset="-127"/>
            </a:endParaRPr>
          </a:p>
          <a:p>
            <a:endParaRPr lang="en-US" altLang="ko-KR" sz="2500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Ex. </a:t>
            </a:r>
            <a:r>
              <a:rPr lang="ko-KR" altLang="en-US" sz="2500" b="1" dirty="0" err="1" smtClean="0">
                <a:latin typeface="Noto Sans"/>
                <a:ea typeface="Noto Sans CJK KR Bold (TTF)" panose="020B0800000000000000" pitchFamily="50" charset="-127"/>
              </a:rPr>
              <a:t>히트맵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 중심에 가까울수록 양품이다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6"/>
          <p:cNvSpPr txBox="1">
            <a:spLocks/>
          </p:cNvSpPr>
          <p:nvPr/>
        </p:nvSpPr>
        <p:spPr>
          <a:xfrm>
            <a:off x="304800" y="73504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632285"/>
            <a:ext cx="9220200" cy="79433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0" y="3045397"/>
            <a:ext cx="5550110" cy="4305028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3180" y="8724900"/>
            <a:ext cx="593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작성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1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에 가까울수록 양품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, 0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에 가까울수록 불량 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결론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: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불량이 적다는 것을 확인 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0163" y="3456570"/>
            <a:ext cx="7284597" cy="4634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56570"/>
            <a:ext cx="7398186" cy="4634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4619" y="8180418"/>
            <a:ext cx="286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072641" y="8323823"/>
            <a:ext cx="2919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endParaRPr lang="ko-KR" altLang="en-US" sz="3200" b="1" dirty="0"/>
          </a:p>
        </p:txBody>
      </p:sp>
      <p:sp>
        <p:nvSpPr>
          <p:cNvPr id="13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05080" y="2043899"/>
            <a:ext cx="937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, </a:t>
            </a:r>
            <a:r>
              <a:rPr lang="en-US" altLang="ko-KR" sz="3200" b="1" dirty="0" err="1" smtClean="0"/>
              <a:t>RandomForest</a:t>
            </a:r>
            <a:r>
              <a:rPr lang="en-US" altLang="ko-KR" sz="3200" b="1" dirty="0" smtClean="0"/>
              <a:t>, Logistic Regression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/>
              <a:t>샘</a:t>
            </a:r>
            <a:r>
              <a:rPr lang="ko-KR" altLang="en-US" sz="3200" b="1" dirty="0" smtClean="0"/>
              <a:t>플링 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526002" y="3390900"/>
            <a:ext cx="776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기존 </a:t>
            </a:r>
            <a:r>
              <a:rPr lang="ko-KR" altLang="en-US" sz="2400" b="1" dirty="0" err="1" smtClean="0"/>
              <a:t>전처리가</a:t>
            </a:r>
            <a:r>
              <a:rPr lang="ko-KR" altLang="en-US" sz="2400" b="1" dirty="0" smtClean="0"/>
              <a:t> 완료된 데이터</a:t>
            </a:r>
            <a:endParaRPr lang="en-US" altLang="ko-KR" sz="2400" b="1" dirty="0" smtClean="0"/>
          </a:p>
          <a:p>
            <a:r>
              <a:rPr lang="en-US" altLang="ko-KR" sz="2400" dirty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분리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비교를 위해서 표준화</a:t>
            </a:r>
            <a:endParaRPr lang="ko-KR" altLang="en-US" sz="2400" dirty="0"/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19400" y="5803504"/>
            <a:ext cx="79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사용했는지에 대한 이미지를 찾아서 붙이기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3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5204" y="7838735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Under-Sampling 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train, test </a:t>
            </a:r>
            <a:r>
              <a:rPr lang="ko-KR" altLang="en-US" sz="2600" b="1" dirty="0" smtClean="0"/>
              <a:t>데이터 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56493"/>
          <a:stretch/>
        </p:blipFill>
        <p:spPr>
          <a:xfrm>
            <a:off x="1143000" y="2777118"/>
            <a:ext cx="6400800" cy="4390210"/>
          </a:xfrm>
          <a:prstGeom prst="rect">
            <a:avLst/>
          </a:prstGeom>
        </p:spPr>
      </p:pic>
      <p:grpSp>
        <p:nvGrpSpPr>
          <p:cNvPr id="9" name="그룹 1001"/>
          <p:cNvGrpSpPr/>
          <p:nvPr/>
        </p:nvGrpSpPr>
        <p:grpSpPr>
          <a:xfrm>
            <a:off x="19708724" y="2257982"/>
            <a:ext cx="3588190" cy="3553385"/>
            <a:chOff x="14013934" y="6172836"/>
            <a:chExt cx="3588190" cy="3553385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144000" y="8005312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Over-Sampling  / train, test </a:t>
            </a:r>
            <a:r>
              <a:rPr lang="ko-KR" altLang="en-US" sz="2600" b="1" dirty="0" smtClean="0"/>
              <a:t>데이터 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/>
          <a:stretch/>
        </p:blipFill>
        <p:spPr>
          <a:xfrm>
            <a:off x="9144000" y="2257982"/>
            <a:ext cx="6689317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94084" y="2628900"/>
            <a:ext cx="5715000" cy="5340724"/>
            <a:chOff x="733926" y="1966871"/>
            <a:chExt cx="7508386" cy="7737428"/>
          </a:xfrm>
        </p:grpSpPr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312" y="1966871"/>
              <a:ext cx="6840000" cy="684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33926" y="5080907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87259" y="2108057"/>
              <a:ext cx="2412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0358" y="6385885"/>
              <a:ext cx="1043907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64559" y="3999097"/>
              <a:ext cx="2057400" cy="101566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64234" y="2646728"/>
              <a:ext cx="1136491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8268" y="7545489"/>
              <a:ext cx="1048425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9743" y="7564748"/>
              <a:ext cx="1096781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62161" y="8678742"/>
              <a:ext cx="6050194" cy="1025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/>
                <a:t>XGBoostClassifier</a:t>
              </a:r>
              <a:r>
                <a:rPr lang="en-US" altLang="ko-KR" sz="2000" b="1" dirty="0" smtClean="0"/>
                <a:t> – Confusion Matrix</a:t>
              </a:r>
            </a:p>
            <a:p>
              <a:r>
                <a:rPr lang="en-US" altLang="ko-KR" sz="2000" b="1" dirty="0" smtClean="0"/>
                <a:t>[</a:t>
              </a:r>
              <a:r>
                <a:rPr lang="en-US" altLang="ko-KR" sz="2000" b="1" dirty="0" err="1" smtClean="0"/>
                <a:t>UnderSampled</a:t>
              </a:r>
              <a:r>
                <a:rPr lang="en-US" altLang="ko-KR" sz="2000" b="1" dirty="0" smtClean="0"/>
                <a:t>]</a:t>
              </a:r>
              <a:endParaRPr lang="ko-KR" altLang="en-US" sz="2000" b="1" dirty="0"/>
            </a:p>
          </p:txBody>
        </p:sp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762000" y="720000"/>
            <a:ext cx="5257800" cy="838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781800" y="2457180"/>
            <a:ext cx="5717872" cy="5765333"/>
            <a:chOff x="7995033" y="2206134"/>
            <a:chExt cx="7396767" cy="7775670"/>
          </a:xfrm>
        </p:grpSpPr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4" y="2206134"/>
              <a:ext cx="6840000" cy="684000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42668" y="2478300"/>
              <a:ext cx="2700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5033" y="6753277"/>
              <a:ext cx="1043907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79234" y="4376206"/>
              <a:ext cx="2057400" cy="9962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4877" y="3042624"/>
              <a:ext cx="1295400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01549" y="7902938"/>
              <a:ext cx="1049859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314419" y="7932141"/>
              <a:ext cx="1096781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66667" y="9027082"/>
              <a:ext cx="7225133" cy="954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/>
                <a:t>RandomForestClassifier</a:t>
              </a:r>
              <a:r>
                <a:rPr lang="en-US" altLang="ko-KR" sz="2000" b="1" dirty="0" smtClean="0"/>
                <a:t> – Confusion Matrix</a:t>
              </a:r>
            </a:p>
            <a:p>
              <a:r>
                <a:rPr lang="en-US" altLang="ko-KR" sz="2000" b="1" dirty="0"/>
                <a:t>[</a:t>
              </a:r>
              <a:r>
                <a:rPr lang="en-US" altLang="ko-KR" sz="2000" b="1" dirty="0" err="1"/>
                <a:t>UnderSampled</a:t>
              </a:r>
              <a:r>
                <a:rPr lang="en-US" altLang="ko-KR" sz="2000" b="1" dirty="0" smtClean="0"/>
                <a:t>]</a:t>
              </a:r>
              <a:endParaRPr lang="ko-KR" altLang="en-US" sz="20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662130" y="2457180"/>
            <a:ext cx="5625870" cy="5220415"/>
            <a:chOff x="7995033" y="2265900"/>
            <a:chExt cx="7204200" cy="6840000"/>
          </a:xfrm>
        </p:grpSpPr>
        <p:pic>
          <p:nvPicPr>
            <p:cNvPr id="34" name="그림 3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3" y="2265900"/>
              <a:ext cx="6840000" cy="6840000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456377" y="2376300"/>
              <a:ext cx="2700000" cy="310725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95033" y="6753279"/>
              <a:ext cx="1043907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9234" y="4366490"/>
              <a:ext cx="2057400" cy="101566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34877" y="3042624"/>
              <a:ext cx="1295399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701548" y="7902938"/>
              <a:ext cx="1049858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14418" y="7932141"/>
              <a:ext cx="1096781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053924" y="7514627"/>
            <a:ext cx="5155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Logical Regression – Confusion Matrix</a:t>
            </a:r>
          </a:p>
          <a:p>
            <a:r>
              <a:rPr lang="en-US" altLang="ko-KR" sz="2000" b="1" dirty="0"/>
              <a:t>[</a:t>
            </a:r>
            <a:r>
              <a:rPr lang="en-US" altLang="ko-KR" sz="2000" b="1" dirty="0" err="1"/>
              <a:t>UnderSampled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86820" y="8827923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6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2270" y="6078515"/>
            <a:ext cx="2600490" cy="2344649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40596" y="3204398"/>
            <a:ext cx="5455404" cy="4910902"/>
            <a:chOff x="7848601" y="2340793"/>
            <a:chExt cx="7527436" cy="7442617"/>
          </a:xfrm>
        </p:grpSpPr>
        <p:pic>
          <p:nvPicPr>
            <p:cNvPr id="2" name="그림 1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037" y="2340793"/>
              <a:ext cx="6840000" cy="684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48601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01934" y="2475450"/>
              <a:ext cx="2412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95033" y="6753279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79235" y="4353891"/>
              <a:ext cx="2057400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78908" y="3014120"/>
              <a:ext cx="1136490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22942" y="7912882"/>
              <a:ext cx="1048425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314417" y="7932142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6835" y="9046135"/>
              <a:ext cx="6050195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/>
                <a:t>XGBoostClassifier</a:t>
              </a:r>
              <a:r>
                <a:rPr lang="en-US" altLang="ko-KR" sz="1400" b="1" dirty="0" smtClean="0"/>
                <a:t>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 + </a:t>
              </a:r>
              <a:r>
                <a:rPr lang="en-US" altLang="ko-KR" sz="1400" b="1" dirty="0" err="1" smtClean="0"/>
                <a:t>GridSearchCV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241497" y="3079474"/>
            <a:ext cx="5360703" cy="4959626"/>
            <a:chOff x="7995033" y="2247900"/>
            <a:chExt cx="7396767" cy="7516460"/>
          </a:xfrm>
        </p:grpSpPr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3" y="2247900"/>
              <a:ext cx="6840000" cy="684000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42668" y="2352777"/>
              <a:ext cx="2700000" cy="309552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5033" y="6753278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79234" y="4353891"/>
              <a:ext cx="2057401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4877" y="3042624"/>
              <a:ext cx="1295399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01548" y="7902938"/>
              <a:ext cx="1049858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314418" y="7932141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66667" y="9027085"/>
              <a:ext cx="7225133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/>
                <a:t>RandomForestClassifier</a:t>
              </a:r>
              <a:r>
                <a:rPr lang="en-US" altLang="ko-KR" sz="1400" b="1" dirty="0" smtClean="0"/>
                <a:t>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526497" y="3091351"/>
            <a:ext cx="5360703" cy="4947749"/>
            <a:chOff x="7995033" y="2265900"/>
            <a:chExt cx="7396767" cy="7498460"/>
          </a:xfrm>
        </p:grpSpPr>
        <p:pic>
          <p:nvPicPr>
            <p:cNvPr id="34" name="그림 3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000" y="2265900"/>
              <a:ext cx="6840000" cy="6840000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456377" y="2376300"/>
              <a:ext cx="2700000" cy="310725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95033" y="6753278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9234" y="4353891"/>
              <a:ext cx="2057401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34877" y="3042624"/>
              <a:ext cx="1295399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701548" y="7902938"/>
              <a:ext cx="1049858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14418" y="7932141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66667" y="9027085"/>
              <a:ext cx="7225133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Logical Regression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486820" y="8827923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9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20176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주제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개요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810" y="5113943"/>
            <a:ext cx="3154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팀 구성 및 역할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08814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 및 시각화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페이지 제작 및 </a:t>
            </a:r>
            <a:r>
              <a:rPr lang="ko-KR" altLang="en-US" sz="2100" kern="0" spc="-100" dirty="0" err="1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서버연결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390" y="6843914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9810" y="7310098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9811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08811" y="7310098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8814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35048" y="5113943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5099" y="5730507"/>
            <a:ext cx="545226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03-1 UCI SECOM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03-2 Wafer-811k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03-3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페이지 제작 및 서버 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57400" y="4045348"/>
            <a:ext cx="4800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결과값에</a:t>
            </a:r>
            <a:endParaRPr lang="en-US" altLang="ko-KR" sz="3600" dirty="0" smtClean="0"/>
          </a:p>
          <a:p>
            <a:r>
              <a:rPr lang="ko-KR" altLang="en-US" sz="3600" dirty="0" smtClean="0"/>
              <a:t>미치는 중요성에 대한</a:t>
            </a:r>
            <a:endParaRPr lang="en-US" altLang="ko-KR" sz="3600" dirty="0" smtClean="0"/>
          </a:p>
          <a:p>
            <a:r>
              <a:rPr lang="ko-KR" altLang="en-US" sz="3600" dirty="0" smtClean="0"/>
              <a:t>시각화 가능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11581"/>
            <a:ext cx="7408160" cy="9541662"/>
          </a:xfrm>
          <a:prstGeom prst="rect">
            <a:avLst/>
          </a:prstGeom>
        </p:spPr>
      </p:pic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7348" y="7911428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476500"/>
            <a:ext cx="16367792" cy="6309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6654" y="9384005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8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8" y="2476500"/>
            <a:ext cx="16367792" cy="6309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9201007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4097000" y="2934932"/>
            <a:ext cx="32006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8763000" y="5321640"/>
            <a:ext cx="8077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– 811k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6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38090"/>
            <a:ext cx="9250625" cy="6344503"/>
          </a:xfrm>
          <a:prstGeom prst="rect">
            <a:avLst/>
          </a:prstGeom>
        </p:spPr>
      </p:pic>
      <p:pic>
        <p:nvPicPr>
          <p:cNvPr id="17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7362" y="4825408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2932" y="2468595"/>
            <a:ext cx="11847576" cy="6438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52059" y="3002057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불량률이 존재하며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85.2%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타입에 해당한다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9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68200" y="4656909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08" y="1237870"/>
            <a:ext cx="11776192" cy="64001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Edge-Ring - Edge-Loc - Center - Loc - Scratch - Random - Donut - Near-full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순으로 분량률 확인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8002" y="5389847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594869" y="2704640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9756918" y="4594236"/>
            <a:ext cx="6321890" cy="5460624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7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9600" y="130711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불량률 감소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작을수록 수율도 낮아진다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9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24749" y="1624894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6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91614" y="2138079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3390900"/>
            <a:ext cx="8380535" cy="5791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20000" y="1352079"/>
            <a:ext cx="4214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웨이퍼 크기 </a:t>
            </a:r>
            <a:r>
              <a:rPr lang="ko-KR" altLang="en-US" dirty="0" err="1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산점도</a:t>
            </a:r>
            <a:r>
              <a:rPr lang="ko-KR" altLang="en-US" dirty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 시각화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0001" y="5127429"/>
            <a:ext cx="5195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lotname(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특정부품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불량 유형과는 상관관계가 있지 않다 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6" name="Object 5"/>
          <p:cNvPicPr>
            <a:picLocks noChangeAspect="1"/>
          </p:cNvPicPr>
          <p:nvPr/>
        </p:nvPicPr>
        <p:blipFill rotWithShape="1">
          <a:blip r:embed="rId6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55300" y="2577547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4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2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1253035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85.24% ,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나머지 패턴이 있는 불량품은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있는 불량품 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패턴이 있는 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20200" y="2152107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3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75555" y="2438698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5748" y="1454162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32" name="Object 5"/>
          <p:cNvPicPr>
            <a:picLocks noChangeAspect="1"/>
          </p:cNvPicPr>
          <p:nvPr/>
        </p:nvPicPr>
        <p:blipFill rotWithShape="1">
          <a:blip r:embed="rId1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7096" y="85047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3154" y="3418744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896600" y="204036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174" y="101288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947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900000" y="900000"/>
            <a:ext cx="5996470" cy="9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4242" y="7429500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패턴을 가진 항목만 분리</a:t>
            </a:r>
            <a:endParaRPr lang="en-US" altLang="ko-KR" sz="2600" dirty="0" smtClean="0"/>
          </a:p>
          <a:p>
            <a:r>
              <a:rPr lang="ko-KR" altLang="en-US" sz="2600" dirty="0"/>
              <a:t> </a:t>
            </a:r>
            <a:r>
              <a:rPr lang="en-US" altLang="ko-KR" sz="2600" dirty="0"/>
              <a:t>– </a:t>
            </a:r>
            <a:r>
              <a:rPr lang="ko-KR" altLang="en-US" sz="2600" dirty="0" smtClean="0"/>
              <a:t>새로운 </a:t>
            </a:r>
            <a:r>
              <a:rPr lang="en-US" altLang="ko-KR" sz="2600" dirty="0" smtClean="0"/>
              <a:t>‘</a:t>
            </a:r>
            <a:r>
              <a:rPr lang="en-US" altLang="ko-KR" sz="2600" dirty="0" err="1" smtClean="0"/>
              <a:t>waferMapDim</a:t>
            </a:r>
            <a:r>
              <a:rPr lang="en-US" altLang="ko-KR" sz="2600" dirty="0" smtClean="0"/>
              <a:t>’</a:t>
            </a:r>
            <a:r>
              <a:rPr lang="ko-KR" altLang="en-US" sz="2600" dirty="0" smtClean="0"/>
              <a:t>컬럼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729397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957163"/>
            <a:ext cx="7944960" cy="804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3635" y="70485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Wafer </a:t>
            </a:r>
            <a:r>
              <a:rPr lang="ko-KR" altLang="en-US" sz="3000" b="1" dirty="0" smtClean="0"/>
              <a:t>이미지화</a:t>
            </a:r>
            <a:endParaRPr lang="en-US" altLang="ko-KR" sz="3000" b="1" dirty="0" smtClean="0"/>
          </a:p>
          <a:p>
            <a:r>
              <a:rPr lang="en-US" altLang="ko-KR" sz="2400" dirty="0" smtClean="0"/>
              <a:t>–  </a:t>
            </a:r>
            <a:r>
              <a:rPr lang="ko-KR" altLang="en-US" sz="2400" dirty="0" smtClean="0"/>
              <a:t>불량 패턴 별 웨이퍼 이미지화</a:t>
            </a:r>
            <a:endParaRPr lang="ko-KR" altLang="en-US" sz="2400" dirty="0"/>
          </a:p>
        </p:txBody>
      </p:sp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9400" y="300990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228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95500"/>
            <a:ext cx="14782800" cy="7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62853"/>
            <a:ext cx="16358648" cy="20299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5" y="3792825"/>
            <a:ext cx="16358648" cy="202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847450"/>
            <a:ext cx="16358648" cy="20299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5" y="7902075"/>
            <a:ext cx="16358648" cy="2029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0" y="79373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17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53437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이유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ko-KR" alt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및 훈련내용과의 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7" name="그룹 1003"/>
          <p:cNvGrpSpPr/>
          <p:nvPr/>
        </p:nvGrpSpPr>
        <p:grpSpPr>
          <a:xfrm>
            <a:off x="8645810" y="874515"/>
            <a:ext cx="9587465" cy="553998"/>
            <a:chOff x="9367774" y="1970190"/>
            <a:chExt cx="9587465" cy="553998"/>
          </a:xfrm>
        </p:grpSpPr>
        <p:sp>
          <p:nvSpPr>
            <p:cNvPr id="18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9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20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1" name="Object 12"/>
          <p:cNvSpPr txBox="1"/>
          <p:nvPr/>
        </p:nvSpPr>
        <p:spPr>
          <a:xfrm>
            <a:off x="8229600" y="1858426"/>
            <a:ext cx="10316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defRPr/>
            </a:pPr>
            <a:r>
              <a:rPr kumimoji="0" lang="ko-KR" alt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중요 구성 </a:t>
            </a:r>
            <a:r>
              <a:rPr lang="ko-KR" altLang="en-US" sz="2400" kern="0" spc="-1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부품인 반도체 생산 과정에서 </a:t>
            </a:r>
            <a:endParaRPr lang="en-US" altLang="ko-KR" sz="2400" kern="0" spc="-100" dirty="0" smtClean="0">
              <a:solidFill>
                <a:srgbClr val="4C4747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S-Core Dream 3 Light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중요한 부품인 웨이퍼의 불량 종류 및  불량 데이터 분석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92933" y="118870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두개를 </a:t>
            </a:r>
            <a:r>
              <a:rPr lang="ko-KR" altLang="en-US" dirty="0" err="1" smtClean="0"/>
              <a:t>한페이지에</a:t>
            </a:r>
            <a:r>
              <a:rPr lang="ko-KR" altLang="en-US" dirty="0" smtClean="0"/>
              <a:t> 작성한다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38200"/>
            <a:ext cx="16358648" cy="2029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3768172"/>
            <a:ext cx="16358648" cy="2029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5798144"/>
            <a:ext cx="16358648" cy="2029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" y="7828116"/>
            <a:ext cx="16358648" cy="22768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4800" y="84498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28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6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1800" y="436521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dirty="0" smtClean="0"/>
              <a:t>뒤에 안쓰면 이 페이지 </a:t>
            </a:r>
            <a:r>
              <a:rPr lang="ko-KR" altLang="en-US" dirty="0" err="1" smtClean="0"/>
              <a:t>필요없음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521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0400" y="4686300"/>
            <a:ext cx="12039600" cy="2209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웨이퍼 맵 이미지 머신 러닝 데이터 분석 자료 </a:t>
            </a:r>
            <a:r>
              <a:rPr lang="ko-KR" altLang="en-US" sz="5000" b="1" dirty="0" err="1" smtClean="0"/>
              <a:t>추가예정</a:t>
            </a:r>
            <a:endParaRPr lang="ko-KR" altLang="en-US" sz="5000" b="1" dirty="0"/>
          </a:p>
        </p:txBody>
      </p:sp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278130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통해 어떤 부분을 알고 싶었는지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분석을 한 이유를  종합해서 어떤 결론이 </a:t>
            </a:r>
            <a:r>
              <a:rPr lang="ko-KR" altLang="en-US" dirty="0" err="1" smtClean="0"/>
              <a:t>나왔는가에</a:t>
            </a:r>
            <a:r>
              <a:rPr lang="ko-KR" altLang="en-US" dirty="0" smtClean="0"/>
              <a:t> 포커스 해서 작성하면 된다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5816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3639800" y="2934932"/>
            <a:ext cx="36578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9829800" y="5321640"/>
            <a:ext cx="7010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0" y="6573600"/>
            <a:ext cx="449601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Django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사이트 구현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spc="-200" noProof="0" dirty="0" err="1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Ubunto</a:t>
            </a:r>
            <a:r>
              <a:rPr lang="ko-KR" altLang="en-US" sz="3000" kern="0" spc="-200" noProof="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서버 연결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4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00600" y="461010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내용 추가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6134100"/>
            <a:ext cx="441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작성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왜 </a:t>
            </a:r>
            <a:r>
              <a:rPr lang="ko-KR" altLang="en-US" b="1" dirty="0" err="1" smtClean="0">
                <a:latin typeface="Noto Sans"/>
                <a:ea typeface="Noto Sans CJK KR Bold (TTF)" panose="020B0800000000000000" pitchFamily="50" charset="-127"/>
              </a:rPr>
              <a:t>이페이지가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 있는지 및 기능이 어떻게 되는지 간략한 설명 및 이미지만 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add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299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534400" y="1671841"/>
            <a:ext cx="9296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디스플레이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패널은 다양한 센서를 사용하여 불량을 감지합니다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이러한 센서는 디스플레이 패널의 전기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광학 및 기계적 특성을 측정합니다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센서에서 수집된 데이터는 불량의 존재를 감지하기 위해 분석됩니다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TFT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패널의 웨이퍼에서 발생하는 불량 은  디스플레이 패널의 색상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밝기 및 선명도에 영향을 줄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또한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감소시킬 수도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분석을 통해 제조업체는 웨이퍼에서 발생하는 불량의 종류와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파악할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정보는 공정 및 환경을 개선하기 위한 조치를 취하는 데 사용할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와 불량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분석은 디스플레이 패널의 품질을 개선하고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향상시키는 데 필수적인 도구입니다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이를 통해 제조업체는 불량을 사전에 감지하고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저하시키는 문제를 해결할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결론이 도움이 되셨기를 바랍니다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7412" y="6743700"/>
            <a:ext cx="1027191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해당 주제를 받고   자료조사를 하기  전이나 하는  중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 주제에  대해 이 해하면서 접근하는 것이 쉽지 않았고 현실은 쉽지 않구나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…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라는 것을 간접적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?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으로나마 느낄 수 있는 좋은 계기가 되었고 포기하지않고 할 수 있는 것에 도전 해볼 수 있는 좋은 계기가 되었다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</a:t>
            </a: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 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810050" y="249440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34202"/>
              </p:ext>
            </p:extLst>
          </p:nvPr>
        </p:nvGraphicFramePr>
        <p:xfrm>
          <a:off x="609611" y="1111209"/>
          <a:ext cx="16916377" cy="8767187"/>
        </p:xfrm>
        <a:graphic>
          <a:graphicData uri="http://schemas.openxmlformats.org/drawingml/2006/table">
            <a:tbl>
              <a:tblPr/>
              <a:tblGrid>
                <a:gridCol w="2246980">
                  <a:extLst>
                    <a:ext uri="{9D8B030D-6E8A-4147-A177-3AD203B41FA5}">
                      <a16:colId xmlns:a16="http://schemas.microsoft.com/office/drawing/2014/main" val="1881516644"/>
                    </a:ext>
                  </a:extLst>
                </a:gridCol>
                <a:gridCol w="3597493">
                  <a:extLst>
                    <a:ext uri="{9D8B030D-6E8A-4147-A177-3AD203B41FA5}">
                      <a16:colId xmlns:a16="http://schemas.microsoft.com/office/drawing/2014/main" val="1284184212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985390550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1487336080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301825707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98078976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70843739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33582824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66719799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45517513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53623550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07064409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8898051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74943230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7226038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2694038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862649005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0818317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410539240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2059967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52871855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2910366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5995150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420727113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80850698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77018781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83377813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30187605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19675273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65302732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40713484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24749342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64204444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244245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57631390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394471909"/>
                    </a:ext>
                  </a:extLst>
                </a:gridCol>
              </a:tblGrid>
              <a:tr h="14941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단위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세부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담당자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상태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 smtClean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기간</a:t>
                      </a:r>
                      <a:endParaRPr lang="ko-KR" altLang="en-US" sz="1100" b="1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  <a:r>
                        <a:rPr lang="ko-KR" altLang="en-US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월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06331"/>
                  </a:ext>
                </a:extLst>
              </a:tr>
              <a:tr h="257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FF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FF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98448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업무분석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F/E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분석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Git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파악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47598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02.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프로그램 설치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for windows, pycharm, source tree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설치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34916"/>
                  </a:ext>
                </a:extLst>
              </a:tr>
              <a:tr h="643176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03.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서브 프로그램 추가설치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MySQL, </a:t>
                      </a:r>
                      <a:r>
                        <a:rPr lang="en-US" sz="1100" b="0" dirty="0" err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DBeaver</a:t>
                      </a:r>
                      <a:r>
                        <a:rPr 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설치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42028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기획안 작성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기획안 상세 작성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191861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02.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개발환경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생성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B/E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환경 세팅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65513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03.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생성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Dissplay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및 네임스페이스 생성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56725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04. JAVA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설정 세팅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선택사항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955398"/>
                  </a:ext>
                </a:extLst>
              </a:tr>
              <a:tr h="233365">
                <a:tc rowSpan="4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자료수집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디스플레이 불량품 감지하는 센서에 대한 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로그 분석 데이터 조사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조사중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dirty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05/03~0504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43239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27263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532599"/>
                  </a:ext>
                </a:extLst>
              </a:tr>
              <a:tr h="35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19770"/>
                  </a:ext>
                </a:extLst>
              </a:tr>
              <a:tr h="233365">
                <a:tc rowSpan="3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전처리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&lt;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파일 전처리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&gt;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~05/08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6922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427820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87946"/>
                  </a:ext>
                </a:extLst>
              </a:tr>
              <a:tr h="233365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크롤링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및 크롤링 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반도체 불량 관련 크롤링 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기표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영석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41372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3266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962941"/>
                  </a:ext>
                </a:extLst>
              </a:tr>
              <a:tr h="438270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sensor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종협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규민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~05/11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63984"/>
                  </a:ext>
                </a:extLst>
              </a:tr>
              <a:tr h="848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wafer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</a:rPr>
                        <a:t>기표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영석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수아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수빈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32951"/>
                  </a:ext>
                </a:extLst>
              </a:tr>
              <a:tr h="438270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sensor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종협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규민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932939"/>
                  </a:ext>
                </a:extLst>
              </a:tr>
              <a:tr h="848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wafer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</a:rPr>
                        <a:t>기표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영석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수아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수빈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65839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자료 취합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 자료취합 및 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PPT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중간작성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 err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실행중</a:t>
                      </a:r>
                      <a:endParaRPr lang="ko-KR" altLang="en-US" sz="1100" b="0" dirty="0">
                        <a:solidFill>
                          <a:srgbClr val="EA4335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~05/12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0854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9000" y="38794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구글 시트에서 아래처럼 </a:t>
            </a:r>
            <a:r>
              <a:rPr lang="ko-KR" altLang="en-US" dirty="0" err="1" smtClean="0"/>
              <a:t>가져올에정</a:t>
            </a:r>
            <a:endParaRPr lang="en-US" altLang="ko-KR" dirty="0" smtClean="0"/>
          </a:p>
          <a:p>
            <a:r>
              <a:rPr lang="ko-KR" altLang="en-US" dirty="0" smtClean="0"/>
              <a:t>글씨 폰트 수정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39600" y="4076700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77472" y="4902464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274065" y="414263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웨이퍼 불량 데이터 셋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74065" y="498791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공정 데이터 셋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6896099"/>
            <a:ext cx="876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안에 들어 있는 정보 작성 </a:t>
            </a:r>
            <a:endParaRPr lang="en-US" altLang="ko-KR" dirty="0" smtClean="0"/>
          </a:p>
          <a:p>
            <a:r>
              <a:rPr lang="ko-KR" altLang="en-US" dirty="0" smtClean="0"/>
              <a:t>사용한 컬럼 및 제거한 컬럼 기재하기 </a:t>
            </a:r>
            <a:endParaRPr lang="en-US" altLang="ko-KR" dirty="0" smtClean="0"/>
          </a:p>
          <a:p>
            <a:r>
              <a:rPr lang="en-US" altLang="ko-KR" dirty="0" smtClean="0"/>
              <a:t>Ex. </a:t>
            </a:r>
            <a:r>
              <a:rPr lang="ko-KR" altLang="en-US" dirty="0" err="1" smtClean="0"/>
              <a:t>기상데이터</a:t>
            </a:r>
            <a:r>
              <a:rPr lang="ko-KR" altLang="en-US" dirty="0" smtClean="0"/>
              <a:t> 날짜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…. </a:t>
            </a:r>
          </a:p>
          <a:p>
            <a:r>
              <a:rPr lang="ko-KR" altLang="en-US" dirty="0" smtClean="0"/>
              <a:t>기온을 구하기 위해서 기온 컬럼만 뽑아서 사용했다 등</a:t>
            </a:r>
            <a:endParaRPr lang="en-US" altLang="ko-KR" dirty="0" smtClean="0"/>
          </a:p>
          <a:p>
            <a:r>
              <a:rPr lang="ko-KR" altLang="en-US" dirty="0" smtClean="0"/>
              <a:t>이런 데이터이고 </a:t>
            </a:r>
            <a:r>
              <a:rPr lang="ko-KR" altLang="en-US" dirty="0" smtClean="0"/>
              <a:t>이렇게 사용을 했다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정리하면됨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63446" y="4454841"/>
            <a:ext cx="46474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공정 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데이터 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포함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349115"/>
            <a:ext cx="11251101" cy="5911014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9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4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299"/>
            <a:ext cx="7285578" cy="6605815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482754" y="689083"/>
            <a:ext cx="453704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kumimoji="0" lang="en-US" sz="5000" b="1" i="0" u="none" strike="noStrike" kern="0" cap="none" spc="-3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</a:t>
            </a: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 </a:t>
            </a:r>
            <a:r>
              <a:rPr kumimoji="0" lang="en-US" sz="5000" b="1" i="0" u="none" strike="noStrike" kern="0" cap="none" spc="-3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전처리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8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00260" y="1194786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시각화에 대한 </a:t>
            </a:r>
            <a:r>
              <a:rPr lang="ko-KR" altLang="en-US" dirty="0" smtClean="0"/>
              <a:t>간단한 결론을 적어두면 좋다</a:t>
            </a:r>
            <a:endParaRPr lang="en-US" altLang="ko-KR" dirty="0" smtClean="0"/>
          </a:p>
          <a:p>
            <a:r>
              <a:rPr lang="ko-KR" altLang="en-US" dirty="0" smtClean="0"/>
              <a:t>코드가 중요한 것은 아님 </a:t>
            </a:r>
            <a:endParaRPr lang="en-US" altLang="ko-KR" dirty="0" smtClean="0"/>
          </a:p>
          <a:p>
            <a:r>
              <a:rPr lang="ko-KR" altLang="en-US" dirty="0" smtClean="0"/>
              <a:t>중요한 파트가 아니면 제거해도 </a:t>
            </a:r>
            <a:r>
              <a:rPr lang="ko-KR" altLang="en-US" dirty="0" err="1" smtClean="0"/>
              <a:t>될듯함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새로운 분석법이 적용되었으면 </a:t>
            </a:r>
            <a:r>
              <a:rPr lang="ko-KR" altLang="en-US" dirty="0" err="1" smtClean="0"/>
              <a:t>써두면</a:t>
            </a:r>
            <a:r>
              <a:rPr lang="ko-KR" altLang="en-US" dirty="0" smtClean="0"/>
              <a:t> 좋고 아니면 굳이 쓸 필요는 없음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35829" y="4143873"/>
            <a:ext cx="617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반도체 불량률 확인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Pass = 93.4%</a:t>
            </a:r>
          </a:p>
          <a:p>
            <a:r>
              <a:rPr lang="en-US" altLang="ko-KR" dirty="0" smtClean="0"/>
              <a:t>fail= 6.6%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1613</Words>
  <Application>Microsoft Office PowerPoint</Application>
  <PresentationFormat>사용자 지정</PresentationFormat>
  <Paragraphs>434</Paragraphs>
  <Slides>47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72" baseType="lpstr">
      <vt:lpstr>?? ??</vt:lpstr>
      <vt:lpstr>Bebas</vt:lpstr>
      <vt:lpstr>G마켓 산스 TTF Medium</vt:lpstr>
      <vt:lpstr>Noto Sans</vt:lpstr>
      <vt:lpstr>Noto Sans CJK KR Bold (TTF)</vt:lpstr>
      <vt:lpstr>Noto Sans CJK KR DemiLight</vt:lpstr>
      <vt:lpstr>Noto Sans CJK KR DemiLite (TTF)</vt:lpstr>
      <vt:lpstr>Noto Sans CJK KR Regular</vt:lpstr>
      <vt:lpstr>Noto Sans KR Thin</vt:lpstr>
      <vt:lpstr>Noto Sans Mono CJK KR Bold</vt:lpstr>
      <vt:lpstr>Noto Sans Mono CJK KR R (TTF)</vt:lpstr>
      <vt:lpstr>Noto Sans Mono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맑은 고딕</vt:lpstr>
      <vt:lpstr>함초롬돋움</vt:lpstr>
      <vt:lpstr>휴먼모음T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Correlation을 통해 센서와 불량 여부 간 상관성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웨이퍼 맵 이미지 머신 러닝 데이터 분석 자료 추가예정</vt:lpstr>
      <vt:lpstr>PowerPoint 프레젠테이션</vt:lpstr>
      <vt:lpstr>내용 추가 바랍니다.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83</cp:revision>
  <dcterms:created xsi:type="dcterms:W3CDTF">2023-05-09T18:34:47Z</dcterms:created>
  <dcterms:modified xsi:type="dcterms:W3CDTF">2023-05-18T01:41:05Z</dcterms:modified>
</cp:coreProperties>
</file>